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0" r:id="rId3"/>
    <p:sldId id="397" r:id="rId4"/>
    <p:sldId id="398" r:id="rId5"/>
    <p:sldId id="401" r:id="rId6"/>
    <p:sldId id="402" r:id="rId7"/>
    <p:sldId id="403" r:id="rId8"/>
    <p:sldId id="407" r:id="rId9"/>
    <p:sldId id="408" r:id="rId10"/>
    <p:sldId id="406" r:id="rId11"/>
    <p:sldId id="270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6724"/>
    <a:srgbClr val="E62B25"/>
    <a:srgbClr val="F99B1C"/>
    <a:srgbClr val="F18420"/>
    <a:srgbClr val="E78E24"/>
    <a:srgbClr val="FFFF00"/>
    <a:srgbClr val="951A1D"/>
    <a:srgbClr val="921A1D"/>
    <a:srgbClr val="FE7D19"/>
    <a:srgbClr val="9038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658" y="-111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4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0" y="562219"/>
            <a:ext cx="3796978" cy="11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359880" y="1952386"/>
            <a:ext cx="9184116" cy="21024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317495" y="3122143"/>
            <a:ext cx="5140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БИЗНЕС-ОБРАЗОВАНИЯ</a:t>
            </a:r>
            <a:endParaRPr lang="ru-RU" sz="2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432948" y="6074699"/>
            <a:ext cx="10363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2020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231703" y="3807258"/>
            <a:ext cx="5312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НАЛОГОВЫЙ </a:t>
            </a:r>
            <a:r>
              <a:rPr lang="ru-RU" sz="2800" b="1" cap="all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юрист</a:t>
            </a:r>
            <a:endParaRPr lang="ru-RU" sz="2800" b="1" cap="all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6695532" y="562219"/>
            <a:ext cx="2848464" cy="118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6550227" y="5747657"/>
            <a:ext cx="3079561" cy="73322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pic>
        <p:nvPicPr>
          <p:cNvPr id="1026" name="Picture 2" descr="http://nalogadmin.ranepa.ru/images/photo/ak_leto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8" y="2737455"/>
            <a:ext cx="3550435" cy="2662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19" y="1612757"/>
            <a:ext cx="8149259" cy="41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Налогового 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дминистрирования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Ф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инансового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правления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факультет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 при Президенте Российской Федерации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Телефон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(495) 772-32-19,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(495) 564-82-60, (495) 933-82-23</a:t>
            </a:r>
          </a:p>
          <a:p>
            <a:pPr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119571, Москва, пр-т Вернадского 82, Корпус 2, офис 216, 207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www.nalogadmin.ranepa.ru  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nalogadmin@ranepa.ru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200594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66743" y="244815"/>
            <a:ext cx="1504812" cy="5956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35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567270"/>
            <a:ext cx="4370605" cy="13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2370085" y="2222372"/>
            <a:ext cx="5757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  </a:t>
            </a:r>
            <a:endParaRPr lang="ru-RU" sz="28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6640969" y="567268"/>
            <a:ext cx="2974086" cy="13477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324110" y="5601195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0" name="Picture 2" descr="http://nalogadmin.ranepa.ru/images/photo/vvd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15" y="2971009"/>
            <a:ext cx="4639267" cy="315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миссия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ПРОГРАММЫ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443480"/>
            <a:ext cx="814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Повышение </a:t>
            </a:r>
            <a:r>
              <a:rPr lang="ru-RU" sz="1600" dirty="0"/>
              <a:t>квалификации специалистов высшего и среднего звена предприятий различных форм собственности в сфере правового обеспечения налогового процесса. </a:t>
            </a:r>
            <a:endParaRPr lang="ru-RU" sz="1600" dirty="0" smtClean="0"/>
          </a:p>
          <a:p>
            <a:pPr algn="l"/>
            <a:r>
              <a:rPr lang="ru-RU" sz="1600" dirty="0" smtClean="0"/>
              <a:t> Формирование актуальных юридических и финансовых компетенций. </a:t>
            </a:r>
            <a:endParaRPr lang="ru-RU" sz="1600" dirty="0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895352" y="2732643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270691"/>
            <a:ext cx="1843109" cy="5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929121" y="2959362"/>
            <a:ext cx="82839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рассчитана на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слушателей с юридическим и финансовым образованием, имеющих практический опыт работы. Слушатели программы это: </a:t>
            </a:r>
          </a:p>
          <a:p>
            <a:pPr algn="l">
              <a:spcBef>
                <a:spcPct val="500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/>
              <a:t>Руководители юридических служб и </a:t>
            </a:r>
            <a:r>
              <a:rPr lang="ru-RU" sz="1600" dirty="0" smtClean="0"/>
              <a:t>подразделений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юристы, специалисты в области </a:t>
            </a:r>
            <a:r>
              <a:rPr lang="ru-RU" sz="1600" dirty="0" smtClean="0"/>
              <a:t>права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аудиторы, </a:t>
            </a:r>
            <a:r>
              <a:rPr lang="ru-RU" sz="1600" dirty="0" smtClean="0"/>
              <a:t>главные и линейные бухгалтера, юрисконсульты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/>
              <a:t> консультанты по налогам и сборам</a:t>
            </a:r>
            <a:endParaRPr lang="ru-RU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/>
              <a:t>руководители финансово-экономических и административных </a:t>
            </a:r>
            <a:r>
              <a:rPr lang="ru-RU" sz="1600" dirty="0" smtClean="0"/>
              <a:t>подразделений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929121" y="614165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7931643" y="270691"/>
            <a:ext cx="1449863" cy="5739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программы 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90946" y="1443480"/>
            <a:ext cx="9317511" cy="494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Целью программы «Налоговый юрист» является совершенствование компетенций по осуществлению правового и законодательного обеспечения деятельности предприятия в сфере управления налоговым и финансовым процессом и способности принимать решения и совершать юридические действия в точном соответствии с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законом. В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этих целях, выпускник программы должен уметь: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обеспечивать методическое руководство правовой работой на предприятии, разъяснять вопросы действующего законодательства и порядок его применения, проводить оказание правовой помощи структурным подразделениям в претензионной работе, подготовку и передачу необходимых материалов в судебные и арбитражные органы;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 давать правовую оценку финансовым операциям предприятия и деятельности предприятия в целом, с точки зрения требований налогового законодательства; владеть вопросами досудебного урегулирования споров, знать принципы и механизмы медиации;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 понимать содержательную часть финансовых процессов предприятия и обеспечивать их правовую и законодательную реализацию;      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 представлять интересы предприятия в суде, арбитражном суде, а также в государственных и общественных организациях при рассмотрении правовых вопросов, осуществлять ведение судебных и арбитражных дел;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 проводить изучение, анализ и обобщение результатов рассмотрения претензий, судебных и арбитражных дел, практики заключения и исполнения хозяйственных договоров с целью разработки предложений об устранении выявленных недостатков и улучшении хозяйственно-финансовой деятельности предприятия.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176719"/>
            <a:ext cx="2088826" cy="6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725354" y="234275"/>
            <a:ext cx="1656154" cy="6555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1891" y="1504880"/>
            <a:ext cx="902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36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дисциплины программы 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85398" y="1912832"/>
            <a:ext cx="848615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Налоговое право и налоговое администрирование - актуальные изменения 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Бухгалтерский и налоговый учет в современной системе защиты позиции налогоплательщиков. Актуальные вопросы бухгалтерского и налогового учета.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Налогообложение юридических и физических лиц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Налоговые проверки и налоговый контроль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Налоговые правонарушения и ответственность за их совершение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Судебная и досудебная практика урегулирования налоговых споров, результатов налогового контроля.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Основа международных соглашений в сфере </a:t>
            </a:r>
            <a:r>
              <a:rPr lang="ru-RU" sz="1600" dirty="0" err="1" smtClean="0">
                <a:latin typeface="+mj-lt"/>
                <a:ea typeface="Tahoma" pitchFamily="34" charset="0"/>
                <a:cs typeface="Tahoma" pitchFamily="34" charset="0"/>
              </a:rPr>
              <a:t>избежания</a:t>
            </a:r>
            <a:r>
              <a:rPr lang="ru-RU" sz="1600" dirty="0" smtClean="0">
                <a:latin typeface="+mj-lt"/>
                <a:ea typeface="Tahoma" pitchFamily="34" charset="0"/>
                <a:cs typeface="Tahoma" pitchFamily="34" charset="0"/>
              </a:rPr>
              <a:t> двойного налогообложения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8" y="190306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23234" y="190306"/>
            <a:ext cx="1592044" cy="630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945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918434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1474180"/>
            <a:ext cx="814925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Высокопрофессиональный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 в области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юридических вопросов налогообложения, финансов и права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правовых аспектов финансовых процессов в компании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вопросов досудебного урегулирования и судебной практики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предполагает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методическое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руководство правовой работой на предприятии, разъяснение действующего законодательства и порядок его применения, оказание правовой помощи структурным подразделениям в претензионной работе, подготовку и передачу необходимых материалов в судебные и арбитражные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органы;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представление интересов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в суде, арбитражном суде, а также в государственных и общественных организациях при рассмотрении правовых вопросов,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ведение судебных и арбитражных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дел;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вопросами досудебного урегулирования налоговых споров с государственными органами; 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мониторинг, изучение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анализ и обобщение результатов рассмотрения претензий, судебных и арбитражных дел, практики заключения и исполнения хозяйственных договоров с целью разработки предложений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повышению эффективности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хозяйственно-финансовой деятельности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17437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6" y="184241"/>
            <a:ext cx="2249509" cy="70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11954" y="184241"/>
            <a:ext cx="1769553" cy="7004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74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063798" y="1657971"/>
            <a:ext cx="81492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Процесс обучения построен на основе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лекций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практических занятий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семинаров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разбора реальных практических деловых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ситуаций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кейсов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гиперкейсов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8" y="200594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43314" y="200594"/>
            <a:ext cx="1728241" cy="6841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9" y="3570728"/>
            <a:ext cx="3918858" cy="25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20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ПРЕПОДАВАТЕЛЬСКИЙ СОСТАВ</a:t>
            </a:r>
            <a:endParaRPr lang="ru-RU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19" y="1612757"/>
            <a:ext cx="8149259" cy="29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специалисты-практики из ведущих юридических, консалтинговых, аудиторских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и финансовых компаний, адвокатских бюро. </a:t>
            </a: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действующие судьи из налогового состава Судов</a:t>
            </a: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сотрудники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Центрального аппарата и Инспекций ФНС России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  <a:endParaRPr lang="ru-RU" sz="16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ведущие специалисты - практики 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Российской академии народного хозяйства и государственной службы при Президенте Российской Федерации;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9" y="162047"/>
            <a:ext cx="2167165" cy="6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08686" y="190730"/>
            <a:ext cx="1632318" cy="6461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+mj-lt"/>
                <a:ea typeface="Tahoma" pitchFamily="34" charset="0"/>
                <a:cs typeface="Tahoma" pitchFamily="34" charset="0"/>
              </a:rPr>
              <a:t>Выдаваемые документы</a:t>
            </a:r>
            <a:endParaRPr lang="ru-RU" cap="all" dirty="0">
              <a:solidFill>
                <a:schemeClr val="accent6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19" y="2744871"/>
            <a:ext cx="8149259" cy="17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Удостоверение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Президентской академии (</a:t>
            </a:r>
            <a:r>
              <a:rPr lang="ru-RU" sz="2000" dirty="0" err="1">
                <a:latin typeface="+mn-lt"/>
                <a:ea typeface="Tahoma" pitchFamily="34" charset="0"/>
                <a:cs typeface="Tahoma" pitchFamily="34" charset="0"/>
              </a:rPr>
              <a:t>РАНХиГС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) о повышении квалификации по программе «</a:t>
            </a:r>
            <a:r>
              <a:rPr lang="ru-RU" sz="2000">
                <a:latin typeface="+mn-lt"/>
                <a:ea typeface="Tahoma" pitchFamily="34" charset="0"/>
                <a:cs typeface="Tahoma" pitchFamily="34" charset="0"/>
              </a:rPr>
              <a:t>Налоговый </a:t>
            </a:r>
            <a:r>
              <a:rPr lang="ru-RU" sz="2000" smtClean="0">
                <a:latin typeface="+mn-lt"/>
                <a:ea typeface="Tahoma" pitchFamily="34" charset="0"/>
                <a:cs typeface="Tahoma" pitchFamily="34" charset="0"/>
              </a:rPr>
              <a:t>юрист».</a:t>
            </a:r>
            <a:endParaRPr lang="ru-RU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155731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11988" y="205192"/>
            <a:ext cx="1603290" cy="6346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="" xmlns:p14="http://schemas.microsoft.com/office/powerpoint/2010/main" val="80051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+mj-lt"/>
                <a:ea typeface="Tahoma" pitchFamily="34" charset="0"/>
                <a:cs typeface="Tahoma" pitchFamily="34" charset="0"/>
              </a:rPr>
              <a:t>Особенности программы </a:t>
            </a:r>
            <a:endParaRPr lang="ru-RU" cap="all" dirty="0">
              <a:solidFill>
                <a:schemeClr val="accent6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200594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754162" y="222605"/>
            <a:ext cx="1686841" cy="66772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895349" y="1612757"/>
            <a:ext cx="8452386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      </a:t>
            </a:r>
            <a:r>
              <a:rPr lang="ru-RU" sz="1800" b="1" dirty="0" smtClean="0">
                <a:latin typeface="+mn-lt"/>
                <a:ea typeface="Tahoma" pitchFamily="34" charset="0"/>
                <a:cs typeface="Tahoma" pitchFamily="34" charset="0"/>
              </a:rPr>
              <a:t>Особенностью данной </a:t>
            </a: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программы является то, что она рассчитана на специалистов, имеющих опыт и достаточные профессиональные компетенции в сфере налогового права и финансов.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   Программа предоставляет уникальную возможность специалистам в сфере права и юриспруденции понять финансовую сущность рассматриваемых вопросов,  а специалистам в финансовой области, разобраться с правовым обеспечением финансовых процессов.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 smtClean="0">
                <a:latin typeface="+mn-lt"/>
                <a:ea typeface="Tahoma" pitchFamily="34" charset="0"/>
                <a:cs typeface="Tahoma" pitchFamily="34" charset="0"/>
              </a:rPr>
              <a:t>   А также, и тем и другим, актуализировать свои имеющиеся профессиональные компетенции.  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474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704</Words>
  <Application>Microsoft Office PowerPoint</Application>
  <PresentationFormat>Лист A4 (210x297 мм)</PresentationFormat>
  <Paragraphs>111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Булыгин Александр Анатольевич</dc:creator>
  <cp:lastModifiedBy>Grant</cp:lastModifiedBy>
  <cp:revision>254</cp:revision>
  <dcterms:created xsi:type="dcterms:W3CDTF">2003-02-28T13:27:04Z</dcterms:created>
  <dcterms:modified xsi:type="dcterms:W3CDTF">2020-05-18T14:00:20Z</dcterms:modified>
</cp:coreProperties>
</file>